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1791" r:id="rId2"/>
    <p:sldId id="1755" r:id="rId3"/>
    <p:sldId id="269" r:id="rId4"/>
    <p:sldId id="1771" r:id="rId5"/>
    <p:sldId id="1850" r:id="rId6"/>
    <p:sldId id="1851" r:id="rId7"/>
    <p:sldId id="1852" r:id="rId8"/>
    <p:sldId id="1805" r:id="rId9"/>
    <p:sldId id="1806" r:id="rId10"/>
    <p:sldId id="1808" r:id="rId11"/>
    <p:sldId id="266" r:id="rId12"/>
    <p:sldId id="1810" r:id="rId13"/>
    <p:sldId id="1811" r:id="rId14"/>
    <p:sldId id="1807" r:id="rId15"/>
    <p:sldId id="1812" r:id="rId16"/>
    <p:sldId id="1809" r:id="rId17"/>
    <p:sldId id="1814" r:id="rId18"/>
    <p:sldId id="1815" r:id="rId19"/>
    <p:sldId id="1816" r:id="rId20"/>
    <p:sldId id="1841" r:id="rId21"/>
    <p:sldId id="1817" r:id="rId22"/>
    <p:sldId id="1838" r:id="rId23"/>
    <p:sldId id="1839" r:id="rId24"/>
    <p:sldId id="1840" r:id="rId25"/>
    <p:sldId id="1842" r:id="rId26"/>
    <p:sldId id="1843" r:id="rId27"/>
    <p:sldId id="1844" r:id="rId28"/>
    <p:sldId id="1847" r:id="rId29"/>
    <p:sldId id="1845" r:id="rId30"/>
    <p:sldId id="1846" r:id="rId31"/>
    <p:sldId id="1848" r:id="rId32"/>
    <p:sldId id="1849" r:id="rId33"/>
    <p:sldId id="1853" r:id="rId34"/>
    <p:sldId id="1764" r:id="rId35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1791"/>
          </p14:sldIdLst>
        </p14:section>
        <p14:section name="目录与章节过渡" id="{847108E3-22F3-4CD9-A82A-834291DC17F4}">
          <p14:sldIdLst>
            <p14:sldId id="1755"/>
            <p14:sldId id="269"/>
            <p14:sldId id="1771"/>
            <p14:sldId id="1850"/>
            <p14:sldId id="1851"/>
            <p14:sldId id="1852"/>
            <p14:sldId id="1805"/>
            <p14:sldId id="1806"/>
          </p14:sldIdLst>
        </p14:section>
        <p14:section name="内容页" id="{EB11151C-0E14-47B0-8218-1431BF894351}">
          <p14:sldIdLst>
            <p14:sldId id="1808"/>
            <p14:sldId id="266"/>
            <p14:sldId id="1810"/>
            <p14:sldId id="1811"/>
            <p14:sldId id="1807"/>
            <p14:sldId id="1812"/>
            <p14:sldId id="1809"/>
            <p14:sldId id="1814"/>
            <p14:sldId id="1815"/>
            <p14:sldId id="1816"/>
            <p14:sldId id="1841"/>
            <p14:sldId id="1817"/>
            <p14:sldId id="1838"/>
            <p14:sldId id="1839"/>
            <p14:sldId id="1840"/>
            <p14:sldId id="1842"/>
            <p14:sldId id="1843"/>
            <p14:sldId id="1844"/>
            <p14:sldId id="1847"/>
            <p14:sldId id="1845"/>
            <p14:sldId id="1846"/>
            <p14:sldId id="1848"/>
            <p14:sldId id="1849"/>
            <p14:sldId id="1853"/>
            <p14:sldId id="1764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F"/>
    <a:srgbClr val="FFFFCC"/>
    <a:srgbClr val="E8DDCB"/>
    <a:srgbClr val="FFF5F7"/>
    <a:srgbClr val="FFFFFF"/>
    <a:srgbClr val="175F8B"/>
    <a:srgbClr val="E0CFBD"/>
    <a:srgbClr val="A62038"/>
    <a:srgbClr val="E8E8E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1" autoAdjust="0"/>
    <p:restoredTop sz="94289" autoAdjust="0"/>
  </p:normalViewPr>
  <p:slideViewPr>
    <p:cSldViewPr snapToGrid="0" showGuides="1">
      <p:cViewPr varScale="1">
        <p:scale>
          <a:sx n="108" d="100"/>
          <a:sy n="108" d="100"/>
        </p:scale>
        <p:origin x="216" y="7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类似 或者有一个数组记录每个块的使用情况和位置，</a:t>
            </a:r>
            <a:r>
              <a:rPr lang="en-US" altLang="zh-CN" dirty="0"/>
              <a:t>3</a:t>
            </a:r>
            <a:r>
              <a:rPr lang="zh-CN" altLang="en-US" dirty="0"/>
              <a:t>哈夫曼，</a:t>
            </a:r>
            <a:r>
              <a:rPr lang="en-US" altLang="zh-CN" dirty="0"/>
              <a:t>4</a:t>
            </a:r>
            <a:r>
              <a:rPr lang="zh-CN" altLang="en-US" dirty="0"/>
              <a:t>滤波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213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54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24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1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363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366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91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30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893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718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36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类似 或者有一个数组记录每个块的使用情况和位置，</a:t>
            </a:r>
            <a:r>
              <a:rPr lang="en-US" altLang="zh-CN" dirty="0"/>
              <a:t>3</a:t>
            </a:r>
            <a:r>
              <a:rPr lang="zh-CN" altLang="en-US" dirty="0"/>
              <a:t>哈夫曼，</a:t>
            </a:r>
            <a:r>
              <a:rPr lang="en-US" altLang="zh-CN" dirty="0"/>
              <a:t>4</a:t>
            </a:r>
            <a:r>
              <a:rPr lang="zh-CN" altLang="en-US" dirty="0"/>
              <a:t>滤波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0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自己的感想， 使能信号 先想好架构 中途改代码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79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自己的感想， 使能信号 先想好架构 中途改代码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69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类似 或者有一个数组记录每个块的使用情况和位置，</a:t>
            </a:r>
            <a:r>
              <a:rPr lang="en-US" altLang="zh-CN" dirty="0"/>
              <a:t>3</a:t>
            </a:r>
            <a:r>
              <a:rPr lang="zh-CN" altLang="en-US" dirty="0"/>
              <a:t>哈夫曼，</a:t>
            </a:r>
            <a:r>
              <a:rPr lang="en-US" altLang="zh-CN" dirty="0"/>
              <a:t>4</a:t>
            </a:r>
            <a:r>
              <a:rPr lang="zh-CN" altLang="en-US" dirty="0"/>
              <a:t>滤波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47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类似 或者有一个数组记录每个块的使用情况和位置，</a:t>
            </a:r>
            <a:r>
              <a:rPr lang="en-US" altLang="zh-CN" dirty="0"/>
              <a:t>3</a:t>
            </a:r>
            <a:r>
              <a:rPr lang="zh-CN" altLang="en-US" dirty="0"/>
              <a:t>哈夫曼，</a:t>
            </a:r>
            <a:r>
              <a:rPr lang="en-US" altLang="zh-CN" dirty="0"/>
              <a:t>4</a:t>
            </a:r>
            <a:r>
              <a:rPr lang="zh-CN" altLang="en-US" dirty="0"/>
              <a:t>滤波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55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类似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74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775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91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511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1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DAD85A-00BB-47A7-945B-4BAF53F476FD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72677-C77E-4DF3-961C-0D55EE5FE60F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7406884-F6F7-442D-BB0B-4D2F904BE4DC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9238C4-73E9-4488-8236-D27469F385A0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061D244-FA47-4839-A801-9A944FFF8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23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1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2426BE-E934-474B-AA84-5FDF1A716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86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333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B79D9FE-9926-4B65-873C-101156698B56}"/>
              </a:ext>
            </a:extLst>
          </p:cNvPr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9A4FD3-F506-4606-A295-6F8FD777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38471D-4522-426B-8825-789963116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48C9C3-6044-43DE-BE80-7786E0BE3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70" r:id="rId2"/>
    <p:sldLayoutId id="2147483692" r:id="rId3"/>
    <p:sldLayoutId id="2147483693" r:id="rId4"/>
    <p:sldLayoutId id="2147483697" r:id="rId5"/>
    <p:sldLayoutId id="2147483675" r:id="rId6"/>
    <p:sldLayoutId id="2147483680" r:id="rId7"/>
    <p:sldLayoutId id="2147483696" r:id="rId8"/>
    <p:sldLayoutId id="2147483681" r:id="rId9"/>
    <p:sldLayoutId id="2147483651" r:id="rId10"/>
    <p:sldLayoutId id="2147483695" r:id="rId11"/>
    <p:sldLayoutId id="2147483684" r:id="rId12"/>
    <p:sldLayoutId id="2147483652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B45B937-0D79-418B-B976-45D30CFE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600" dirty="0"/>
              <a:t>运动估计电路设计第九组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08353DE-3EC3-4728-8134-0F0ED6E901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小组成员：吴非 贾鑫鹏 汪嘉杭 王玉麟</a:t>
            </a:r>
          </a:p>
        </p:txBody>
      </p:sp>
    </p:spTree>
    <p:extLst>
      <p:ext uri="{BB962C8B-B14F-4D97-AF65-F5344CB8AC3E}">
        <p14:creationId xmlns:p14="http://schemas.microsoft.com/office/powerpoint/2010/main" val="394673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0" dirty="0" err="1"/>
              <a:t>pe,pe_line</a:t>
            </a:r>
            <a:r>
              <a:rPr lang="en-US" altLang="zh-CN" b="0" dirty="0"/>
              <a:t>: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14EC73-4F67-4A27-AB87-0081C1300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73579-E4F0-4FB3-95A2-5ABE0C6C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116" y="1564280"/>
            <a:ext cx="5070160" cy="37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电路框架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14EC73-4F67-4A27-AB87-0081C1300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4FE59C-E502-4292-A801-F04CEE3E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93" y="979563"/>
            <a:ext cx="8330661" cy="530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树结构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14EC73-4F67-4A27-AB87-0081C1300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</a:t>
            </a:r>
            <a:r>
              <a:rPr lang="zh-CN" altLang="en-US" dirty="0"/>
              <a:t>更少的电路资源，面积小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D436DF-1E5F-45B6-A360-CD4198F2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81" y="680319"/>
            <a:ext cx="6487588" cy="42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3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阵列结构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14EC73-4F67-4A27-AB87-0081C1300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</a:t>
            </a:r>
            <a:r>
              <a:rPr lang="zh-CN" altLang="zh-CN" dirty="0"/>
              <a:t>通过数据重用减少时钟周期数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9CC407-33DC-4C3E-B7CF-D72B4F18D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765" y="286398"/>
            <a:ext cx="5054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4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14EC73-4F67-4A27-AB87-0081C1300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 copy: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Delay.v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F0869A-ED52-496A-92FD-1C574BCD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813" y="2072446"/>
            <a:ext cx="4607587" cy="35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sz="4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  <a:endParaRPr lang="zh-CN" altLang="en-US" dirty="0"/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63BF285-C397-4E53-A888-85A9118EF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78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实时性能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14EC73-4F67-4A27-AB87-0081C1300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ffectLst/>
                <a:latin typeface="+mn-ea"/>
                <a:cs typeface="Times New Roman" panose="02020603050405020304" pitchFamily="18" charset="0"/>
              </a:rPr>
              <a:t>一张图片内有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3840*2160/8/8=129600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个当前块的数据</a:t>
            </a: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一个当前块需要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16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个周期</a:t>
            </a: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	200Mhz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带入计算出需要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0.010368s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计算一张图片</a:t>
            </a: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计算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60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张需要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0.622s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小于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1s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1s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内能计算约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96</a:t>
            </a:r>
            <a:r>
              <a:rPr lang="zh-CN" altLang="zh-CN" sz="1800" b="0" dirty="0">
                <a:effectLst/>
                <a:latin typeface="+mn-ea"/>
                <a:cs typeface="Times New Roman" panose="02020603050405020304" pitchFamily="18" charset="0"/>
              </a:rPr>
              <a:t>张</a:t>
            </a:r>
            <a:r>
              <a:rPr lang="zh-CN" altLang="en-US" sz="1800" b="0" dirty="0">
                <a:latin typeface="+mn-ea"/>
                <a:cs typeface="Times New Roman" panose="02020603050405020304" pitchFamily="18" charset="0"/>
              </a:rPr>
              <a:t>图片</a:t>
            </a:r>
            <a:endParaRPr lang="zh-CN" altLang="en-US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044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输入带宽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14EC73-4F67-4A27-AB87-0081C1300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由图可见，输入带宽：</a:t>
            </a:r>
            <a:r>
              <a:rPr lang="en-US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2+32+4*23=126bits</a:t>
            </a:r>
            <a:endParaRPr lang="zh-CN" altLang="zh-CN" sz="1800" b="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0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A268C9-EC74-42CE-ADA3-107D2C9D3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139" y="1785507"/>
            <a:ext cx="8242582" cy="24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4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输出带宽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14EC73-4F67-4A27-AB87-0081C1300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0" dirty="0">
                <a:latin typeface="+mn-ea"/>
              </a:rPr>
              <a:t>	</a:t>
            </a:r>
            <a:r>
              <a:rPr lang="en-US" altLang="zh-CN" dirty="0">
                <a:latin typeface="+mn-ea"/>
              </a:rPr>
              <a:t>	</a:t>
            </a:r>
            <a:r>
              <a:rPr lang="en-US" altLang="zh-CN" sz="1800" b="0" kern="100" dirty="0">
                <a:effectLst/>
                <a:latin typeface="+mn-ea"/>
                <a:cs typeface="Times New Roman" panose="02020603050405020304" pitchFamily="18" charset="0"/>
              </a:rPr>
              <a:t>2+46+28+2+16=94bits</a:t>
            </a:r>
            <a:endParaRPr lang="zh-CN" altLang="zh-CN" sz="1800" b="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0" dirty="0">
                <a:latin typeface="+mn-ea"/>
              </a:rPr>
              <a:t>		</a:t>
            </a:r>
            <a:r>
              <a:rPr lang="zh-CN" altLang="en-US" b="0" dirty="0">
                <a:latin typeface="+mn-ea"/>
              </a:rPr>
              <a:t>两个数据或： </a:t>
            </a:r>
            <a:r>
              <a:rPr lang="en-US" altLang="zh-CN" b="0" dirty="0">
                <a:latin typeface="+mn-ea"/>
              </a:rPr>
              <a:t>||</a:t>
            </a:r>
            <a:endParaRPr lang="zh-CN" altLang="en-US" b="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0525FF-1E18-45BF-A00F-E0403586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57" y="1334279"/>
            <a:ext cx="5912119" cy="33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利用效率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14EC73-4F67-4A27-AB87-0081C1300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ffectLst/>
                <a:latin typeface="+mn-ea"/>
                <a:cs typeface="Times New Roman" panose="02020603050405020304" pitchFamily="18" charset="0"/>
              </a:rPr>
              <a:t>输入：参考帧数据一直输入，</a:t>
            </a: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ffectLst/>
                <a:latin typeface="+mn-ea"/>
                <a:cs typeface="Times New Roman" panose="02020603050405020304" pitchFamily="18" charset="0"/>
              </a:rPr>
              <a:t>当前帧的数据也只是在换行的时候停顿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32</a:t>
            </a:r>
            <a:r>
              <a:rPr lang="zh-CN" altLang="en-US" sz="1800" b="0" dirty="0">
                <a:effectLst/>
                <a:latin typeface="+mn-ea"/>
                <a:cs typeface="Times New Roman" panose="02020603050405020304" pitchFamily="18" charset="0"/>
              </a:rPr>
              <a:t>个周期，</a:t>
            </a: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effectLst/>
                <a:latin typeface="+mn-ea"/>
                <a:cs typeface="Times New Roman" panose="02020603050405020304" pitchFamily="18" charset="0"/>
              </a:rPr>
              <a:t>而一行内一共有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3840</a:t>
            </a:r>
            <a:r>
              <a:rPr lang="zh-CN" altLang="en-US" sz="1800" b="0" dirty="0">
                <a:effectLst/>
                <a:latin typeface="+mn-ea"/>
                <a:cs typeface="Times New Roman" panose="02020603050405020304" pitchFamily="18" charset="0"/>
              </a:rPr>
              <a:t>个周期，这很微小，因此可以近似为</a:t>
            </a:r>
            <a:r>
              <a:rPr lang="en-US" altLang="zh-CN" sz="1800" b="0" dirty="0">
                <a:effectLst/>
                <a:latin typeface="+mn-ea"/>
                <a:cs typeface="Times New Roman" panose="02020603050405020304" pitchFamily="18" charset="0"/>
              </a:rPr>
              <a:t>100%</a:t>
            </a:r>
          </a:p>
          <a:p>
            <a:pPr marL="0" indent="0">
              <a:buNone/>
            </a:pPr>
            <a:r>
              <a:rPr lang="en-US" altLang="zh-CN" sz="1800" b="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latin typeface="+mn-ea"/>
                <a:cs typeface="Times New Roman" panose="02020603050405020304" pitchFamily="18" charset="0"/>
              </a:rPr>
              <a:t>输出：每</a:t>
            </a:r>
            <a:r>
              <a:rPr lang="en-US" altLang="zh-CN" sz="1800" b="0" dirty="0">
                <a:latin typeface="+mn-ea"/>
                <a:cs typeface="Times New Roman" panose="02020603050405020304" pitchFamily="18" charset="0"/>
              </a:rPr>
              <a:t>16</a:t>
            </a:r>
            <a:r>
              <a:rPr lang="zh-CN" altLang="en-US" sz="1800" b="0" dirty="0">
                <a:latin typeface="+mn-ea"/>
                <a:cs typeface="Times New Roman" panose="02020603050405020304" pitchFamily="18" charset="0"/>
              </a:rPr>
              <a:t>个周期输出一次，因此效率为</a:t>
            </a:r>
            <a:r>
              <a:rPr lang="en-US" altLang="zh-CN" sz="1800" b="0" dirty="0">
                <a:latin typeface="+mn-ea"/>
                <a:cs typeface="Times New Roman" panose="02020603050405020304" pitchFamily="18" charset="0"/>
              </a:rPr>
              <a:t>1/16,</a:t>
            </a:r>
          </a:p>
          <a:p>
            <a:pPr marL="0" indent="0">
              <a:buNone/>
            </a:pPr>
            <a:r>
              <a:rPr lang="en-US" altLang="zh-CN" sz="1800" b="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latin typeface="+mn-ea"/>
                <a:cs typeface="Times New Roman" panose="02020603050405020304" pitchFamily="18" charset="0"/>
              </a:rPr>
              <a:t>当然也可以进行改进为近</a:t>
            </a:r>
            <a:r>
              <a:rPr lang="en-US" altLang="zh-CN" sz="1800" b="0" dirty="0">
                <a:latin typeface="+mn-ea"/>
                <a:cs typeface="Times New Roman" panose="02020603050405020304" pitchFamily="18" charset="0"/>
              </a:rPr>
              <a:t>100%</a:t>
            </a:r>
            <a:r>
              <a:rPr lang="zh-CN" altLang="en-US" sz="1800" b="0" dirty="0">
                <a:latin typeface="+mn-ea"/>
                <a:cs typeface="Times New Roman" panose="02020603050405020304" pitchFamily="18" charset="0"/>
              </a:rPr>
              <a:t>，每个周期输出所有数据的</a:t>
            </a:r>
            <a:r>
              <a:rPr lang="en-US" altLang="zh-CN" sz="1800" b="0" dirty="0">
                <a:latin typeface="+mn-ea"/>
                <a:cs typeface="Times New Roman" panose="02020603050405020304" pitchFamily="18" charset="0"/>
              </a:rPr>
              <a:t>16</a:t>
            </a:r>
            <a:r>
              <a:rPr lang="zh-CN" altLang="en-US" sz="1800" b="0" dirty="0">
                <a:latin typeface="+mn-ea"/>
                <a:cs typeface="Times New Roman" panose="02020603050405020304" pitchFamily="18" charset="0"/>
              </a:rPr>
              <a:t>份中的一份，</a:t>
            </a:r>
            <a:endParaRPr lang="en-US" altLang="zh-CN" sz="1800" b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1800" b="0" dirty="0">
                <a:latin typeface="+mn-ea"/>
                <a:cs typeface="Times New Roman" panose="02020603050405020304" pitchFamily="18" charset="0"/>
              </a:rPr>
              <a:t>让后续的模块整合</a:t>
            </a:r>
            <a:r>
              <a:rPr lang="en-US" altLang="zh-CN" sz="1800" b="0" dirty="0">
                <a:latin typeface="+mn-ea"/>
                <a:cs typeface="Times New Roman" panose="02020603050405020304" pitchFamily="18" charset="0"/>
              </a:rPr>
              <a:t>16</a:t>
            </a:r>
            <a:r>
              <a:rPr lang="zh-CN" altLang="en-US" sz="1800" b="0" dirty="0">
                <a:latin typeface="+mn-ea"/>
                <a:cs typeface="Times New Roman" panose="02020603050405020304" pitchFamily="18" charset="0"/>
              </a:rPr>
              <a:t>个周期的数据为完整的数据即可。</a:t>
            </a:r>
            <a:endParaRPr lang="en-US" altLang="zh-CN" sz="1800" b="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315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3">
            <a:extLst>
              <a:ext uri="{FF2B5EF4-FFF2-40B4-BE49-F238E27FC236}">
                <a16:creationId xmlns:a16="http://schemas.microsoft.com/office/drawing/2014/main" id="{F1118CA1-7656-4DBC-A15F-A9DAC196E516}"/>
              </a:ext>
            </a:extLst>
          </p:cNvPr>
          <p:cNvSpPr txBox="1"/>
          <p:nvPr/>
        </p:nvSpPr>
        <p:spPr>
          <a:xfrm>
            <a:off x="8425065" y="3200400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逻辑综合</a:t>
            </a:r>
          </a:p>
        </p:txBody>
      </p:sp>
      <p:sp>
        <p:nvSpPr>
          <p:cNvPr id="5" name="Object 205">
            <a:extLst>
              <a:ext uri="{FF2B5EF4-FFF2-40B4-BE49-F238E27FC236}">
                <a16:creationId xmlns:a16="http://schemas.microsoft.com/office/drawing/2014/main" id="{2E4E6F25-D63A-4B8A-9417-1932904C224C}"/>
              </a:ext>
            </a:extLst>
          </p:cNvPr>
          <p:cNvSpPr txBox="1"/>
          <p:nvPr/>
        </p:nvSpPr>
        <p:spPr>
          <a:xfrm>
            <a:off x="4710315" y="318654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</a:p>
        </p:txBody>
      </p:sp>
      <p:sp>
        <p:nvSpPr>
          <p:cNvPr id="7" name="Object 207">
            <a:extLst>
              <a:ext uri="{FF2B5EF4-FFF2-40B4-BE49-F238E27FC236}">
                <a16:creationId xmlns:a16="http://schemas.microsoft.com/office/drawing/2014/main" id="{2470A4B8-3CA2-44DF-A0CF-1C6FF434820B}"/>
              </a:ext>
            </a:extLst>
          </p:cNvPr>
          <p:cNvSpPr txBox="1"/>
          <p:nvPr/>
        </p:nvSpPr>
        <p:spPr>
          <a:xfrm>
            <a:off x="8425065" y="1626385"/>
            <a:ext cx="300012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电路框架</a:t>
            </a:r>
          </a:p>
        </p:txBody>
      </p:sp>
      <p:sp>
        <p:nvSpPr>
          <p:cNvPr id="9" name="Object 209">
            <a:extLst>
              <a:ext uri="{FF2B5EF4-FFF2-40B4-BE49-F238E27FC236}">
                <a16:creationId xmlns:a16="http://schemas.microsoft.com/office/drawing/2014/main" id="{045EDF20-F516-4E5F-9CE6-F74751EC8A7F}"/>
              </a:ext>
            </a:extLst>
          </p:cNvPr>
          <p:cNvSpPr txBox="1"/>
          <p:nvPr/>
        </p:nvSpPr>
        <p:spPr>
          <a:xfrm>
            <a:off x="4703965" y="162638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9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556411D-6A6F-4F99-B899-FDCEBDF6A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1" name="Object 205">
            <a:extLst>
              <a:ext uri="{FF2B5EF4-FFF2-40B4-BE49-F238E27FC236}">
                <a16:creationId xmlns:a16="http://schemas.microsoft.com/office/drawing/2014/main" id="{F9EB230C-9F0F-4C26-966A-7AE7EDAB60E8}"/>
              </a:ext>
            </a:extLst>
          </p:cNvPr>
          <p:cNvSpPr txBox="1"/>
          <p:nvPr/>
        </p:nvSpPr>
        <p:spPr>
          <a:xfrm>
            <a:off x="4710315" y="488782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物理综合</a:t>
            </a:r>
          </a:p>
        </p:txBody>
      </p:sp>
      <p:sp>
        <p:nvSpPr>
          <p:cNvPr id="12" name="Object 205">
            <a:extLst>
              <a:ext uri="{FF2B5EF4-FFF2-40B4-BE49-F238E27FC236}">
                <a16:creationId xmlns:a16="http://schemas.microsoft.com/office/drawing/2014/main" id="{476FD23C-EFC2-4EE1-A5D0-9B5EB565F757}"/>
              </a:ext>
            </a:extLst>
          </p:cNvPr>
          <p:cNvSpPr txBox="1"/>
          <p:nvPr/>
        </p:nvSpPr>
        <p:spPr>
          <a:xfrm>
            <a:off x="8425065" y="488782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90089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逻辑综合</a:t>
            </a:r>
            <a:endParaRPr lang="zh-CN" altLang="en-US" dirty="0"/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63BF285-C397-4E53-A888-85A9118EF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07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逻辑综合流程及基本参数设置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设置</a:t>
            </a:r>
            <a:r>
              <a:rPr lang="en-US" altLang="zh-CN" dirty="0"/>
              <a:t>lib</a:t>
            </a:r>
            <a:r>
              <a:rPr lang="zh-CN" altLang="en-US" dirty="0"/>
              <a:t>以及</a:t>
            </a:r>
            <a:r>
              <a:rPr lang="en-US" altLang="zh-CN" dirty="0"/>
              <a:t>search path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读取</a:t>
            </a:r>
            <a:r>
              <a:rPr lang="en-US" altLang="zh-CN" dirty="0"/>
              <a:t>RTL code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设置约束</a:t>
            </a:r>
            <a:r>
              <a:rPr lang="zh-CN" altLang="en-US" dirty="0">
                <a:sym typeface="+mn-ea"/>
              </a:rPr>
              <a:t>（时钟频率为</a:t>
            </a:r>
            <a:r>
              <a:rPr lang="en-US" altLang="zh-CN" dirty="0">
                <a:sym typeface="+mn-ea"/>
              </a:rPr>
              <a:t>5ns</a:t>
            </a:r>
            <a:r>
              <a:rPr lang="zh-CN" altLang="en-US" dirty="0">
                <a:sym typeface="+mn-ea"/>
              </a:rPr>
              <a:t>，部分参数等比例缩放）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4.compile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时序结果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							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11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1498600"/>
            <a:ext cx="6727190" cy="428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684135" y="5043170"/>
            <a:ext cx="2285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满足时序要求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面积结果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935595" y="1101725"/>
            <a:ext cx="3634105" cy="51892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						</a:t>
            </a:r>
          </a:p>
          <a:p>
            <a:pPr marL="0" indent="0">
              <a:buNone/>
            </a:pPr>
            <a:r>
              <a:rPr lang="en-US" altLang="zh-CN" dirty="0"/>
              <a:t>							</a:t>
            </a: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面积为</a:t>
            </a:r>
            <a:r>
              <a:rPr lang="en-US" altLang="zh-CN" dirty="0">
                <a:sym typeface="+mn-ea"/>
              </a:rPr>
              <a:t>1692353</a:t>
            </a:r>
            <a:r>
              <a:rPr lang="zh-CN" altLang="en-US" dirty="0">
                <a:sym typeface="+mn-ea"/>
              </a:rPr>
              <a:t>平方微米，详细资源使用情况均在左图中可见。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498600"/>
            <a:ext cx="6268085" cy="428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功耗结果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652510" y="3783965"/>
            <a:ext cx="2842260" cy="30740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除去io_pad的功耗，芯片的功耗为50.7025mW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1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498600"/>
            <a:ext cx="7352030" cy="37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物理综合</a:t>
            </a:r>
            <a:endParaRPr lang="zh-CN" altLang="en-US" dirty="0"/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63BF285-C397-4E53-A888-85A9118EF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59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版图规划</a:t>
            </a:r>
            <a:endParaRPr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2077F-4306-485B-8E6B-BA8806287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6223" y="4710831"/>
            <a:ext cx="10399554" cy="965201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</a:rPr>
              <a:t>从芯片概貌图中可以看出，在寄存器附近存在一定的拥塞，但总体影响不大。</a:t>
            </a:r>
            <a:endParaRPr lang="en-US" altLang="zh-CN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algn="just">
              <a:buNone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</a:rPr>
              <a:t>压降最大为</a:t>
            </a:r>
            <a:r>
              <a:rPr lang="en-US" altLang="zh-CN" sz="1800" dirty="0">
                <a:solidFill>
                  <a:schemeClr val="tx1"/>
                </a:solidFill>
                <a:latin typeface="+mj-ea"/>
                <a:ea typeface="+mj-ea"/>
              </a:rPr>
              <a:t>41.3mV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</a:rPr>
              <a:t>，符合要求</a:t>
            </a:r>
            <a:r>
              <a:rPr lang="zh-CN" altLang="en-US" sz="1800" b="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CN" sz="1800" b="0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 algn="just">
              <a:buNone/>
            </a:pPr>
            <a:endParaRPr lang="en-US" altLang="zh-CN" sz="1800" b="0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480AD1-1348-4E48-9147-4108E30F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80" y="1958353"/>
            <a:ext cx="4965807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28D613-581A-429F-A79C-B0473CB15C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887" y="1958353"/>
            <a:ext cx="4967149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5B1DD7-62EA-4893-9E49-B00BF0BDBC58}"/>
              </a:ext>
            </a:extLst>
          </p:cNvPr>
          <p:cNvSpPr txBox="1"/>
          <p:nvPr/>
        </p:nvSpPr>
        <p:spPr>
          <a:xfrm>
            <a:off x="789730" y="1416818"/>
            <a:ext cx="8736107" cy="36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</a:t>
            </a:r>
            <a:r>
              <a:rPr lang="zh-CN" altLang="en-US" dirty="0"/>
              <a:t>芯片概貌图</a:t>
            </a:r>
            <a:r>
              <a:rPr lang="en-US" altLang="zh-CN" dirty="0"/>
              <a:t>				</a:t>
            </a:r>
            <a:r>
              <a:rPr lang="zh-CN" altLang="en-US" dirty="0"/>
              <a:t>压降结果</a:t>
            </a:r>
          </a:p>
        </p:txBody>
      </p:sp>
    </p:spTree>
    <p:extLst>
      <p:ext uri="{BB962C8B-B14F-4D97-AF65-F5344CB8AC3E}">
        <p14:creationId xmlns:p14="http://schemas.microsoft.com/office/powerpoint/2010/main" val="34248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布局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822712-0F1F-427C-8D5A-2EB1ED518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603D56-5AB5-40B0-986B-079DCADDD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30" y="2050220"/>
            <a:ext cx="5306270" cy="32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A3C01D-B737-448E-BE4D-851C8EA5A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146" y="2041831"/>
            <a:ext cx="4587344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C1DCA5-012C-4796-979D-4D595CBE4F68}"/>
              </a:ext>
            </a:extLst>
          </p:cNvPr>
          <p:cNvSpPr txBox="1"/>
          <p:nvPr/>
        </p:nvSpPr>
        <p:spPr>
          <a:xfrm>
            <a:off x="789730" y="5555748"/>
            <a:ext cx="754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布局完成后，对时序进行分析，满足要求。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511C0F-F395-49F8-B627-87384EDEB668}"/>
              </a:ext>
            </a:extLst>
          </p:cNvPr>
          <p:cNvSpPr txBox="1"/>
          <p:nvPr/>
        </p:nvSpPr>
        <p:spPr>
          <a:xfrm>
            <a:off x="789730" y="1416818"/>
            <a:ext cx="8736107" cy="36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</a:t>
            </a:r>
            <a:r>
              <a:rPr lang="zh-CN" altLang="en-US" dirty="0"/>
              <a:t>芯片概貌图</a:t>
            </a:r>
            <a:r>
              <a:rPr lang="en-US" altLang="zh-CN" dirty="0"/>
              <a:t>					</a:t>
            </a:r>
            <a:r>
              <a:rPr lang="zh-CN" altLang="en-US" dirty="0"/>
              <a:t>时序结果</a:t>
            </a:r>
          </a:p>
        </p:txBody>
      </p:sp>
    </p:spTree>
    <p:extLst>
      <p:ext uri="{BB962C8B-B14F-4D97-AF65-F5344CB8AC3E}">
        <p14:creationId xmlns:p14="http://schemas.microsoft.com/office/powerpoint/2010/main" val="334962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面积及功耗结果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85D658-4DF9-4579-A438-2E2B8225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06EAE8-B2B1-46F5-A9BC-538A6DD85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61" y="1931931"/>
            <a:ext cx="2781965" cy="2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23FF0-580E-4865-BCAD-7A12FA46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87" y="1931931"/>
            <a:ext cx="3581508" cy="25424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614281-4C34-4B97-9F2F-826C307C1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995" y="1931930"/>
            <a:ext cx="2807795" cy="25424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A3479C-8F5E-47CD-AE9B-F91D3CE253AB}"/>
              </a:ext>
            </a:extLst>
          </p:cNvPr>
          <p:cNvSpPr txBox="1"/>
          <p:nvPr/>
        </p:nvSpPr>
        <p:spPr>
          <a:xfrm>
            <a:off x="1526959" y="4944862"/>
            <a:ext cx="857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我们的</a:t>
            </a:r>
            <a:r>
              <a:rPr lang="en-US" altLang="zh-CN" dirty="0"/>
              <a:t>ICC</a:t>
            </a:r>
            <a:r>
              <a:rPr lang="zh-CN" altLang="en-US" dirty="0"/>
              <a:t>设计频率是</a:t>
            </a:r>
            <a:r>
              <a:rPr lang="en-US" altLang="zh-CN" dirty="0"/>
              <a:t>200Mhz</a:t>
            </a:r>
            <a:r>
              <a:rPr lang="zh-CN" altLang="en-US" dirty="0"/>
              <a:t>，面积是</a:t>
            </a:r>
            <a:r>
              <a:rPr lang="en-US" altLang="zh-CN" dirty="0"/>
              <a:t>1646578</a:t>
            </a:r>
            <a:r>
              <a:rPr lang="zh-CN" altLang="en-US" dirty="0"/>
              <a:t>平方微米，功耗为</a:t>
            </a:r>
            <a:r>
              <a:rPr lang="en-US" altLang="zh-CN" dirty="0"/>
              <a:t>70.1528mW</a:t>
            </a:r>
            <a:r>
              <a:rPr lang="zh-CN" altLang="en-US" dirty="0"/>
              <a:t>，使用资源较多，但时钟周期短，效率高。</a:t>
            </a:r>
          </a:p>
        </p:txBody>
      </p:sp>
    </p:spTree>
    <p:extLst>
      <p:ext uri="{BB962C8B-B14F-4D97-AF65-F5344CB8AC3E}">
        <p14:creationId xmlns:p14="http://schemas.microsoft.com/office/powerpoint/2010/main" val="358557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4013">
            <a:extLst>
              <a:ext uri="{FF2B5EF4-FFF2-40B4-BE49-F238E27FC236}">
                <a16:creationId xmlns:a16="http://schemas.microsoft.com/office/drawing/2014/main" id="{057CE0FE-F78C-4D47-BD35-012FFD32EC62}"/>
              </a:ext>
            </a:extLst>
          </p:cNvPr>
          <p:cNvSpPr txBox="1"/>
          <p:nvPr/>
        </p:nvSpPr>
        <p:spPr>
          <a:xfrm>
            <a:off x="6311097" y="3340100"/>
            <a:ext cx="1754590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</a:rPr>
              <a:t>SJTU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9C1D6723-8CCF-4353-B90E-36E8D1ABD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3641" y="889636"/>
            <a:ext cx="9487612" cy="598488"/>
          </a:xfrm>
        </p:spPr>
        <p:txBody>
          <a:bodyPr/>
          <a:lstStyle/>
          <a:p>
            <a:r>
              <a:rPr lang="zh-CN" altLang="en-US" dirty="0"/>
              <a:t>时钟树综合时序结果                    布线时序结果</a:t>
            </a:r>
            <a:endParaRPr lang="zh-CN" altLang="en-US" b="0" dirty="0"/>
          </a:p>
        </p:txBody>
      </p:sp>
      <p:sp>
        <p:nvSpPr>
          <p:cNvPr id="37" name="灯片编号占位符 36">
            <a:extLst>
              <a:ext uri="{FF2B5EF4-FFF2-40B4-BE49-F238E27FC236}">
                <a16:creationId xmlns:a16="http://schemas.microsoft.com/office/drawing/2014/main" id="{04C5BE47-8347-4A08-AA84-06DB4041C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721820-71F8-47C0-9142-5A75268E53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40" y="1948400"/>
            <a:ext cx="4133141" cy="296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93550E-289A-4C41-B7D6-E07C1C0D4E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65" y="1627981"/>
            <a:ext cx="3359499" cy="3602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2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dirty="0"/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63BF285-C397-4E53-A888-85A9118EF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19F1CA-41C1-49EA-A725-D57AD8948A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最终结果</a:t>
            </a:r>
            <a:endParaRPr lang="zh-CN" altLang="en-US" b="0" dirty="0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E22BE57-EB92-4734-8BFC-B56A57E9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5E3C4D3-C584-4527-A7D4-6E9AEF7C59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72" y="2057780"/>
            <a:ext cx="4853278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B20871-0D30-4384-8808-0C96DC19C75F}"/>
              </a:ext>
            </a:extLst>
          </p:cNvPr>
          <p:cNvSpPr txBox="1"/>
          <p:nvPr/>
        </p:nvSpPr>
        <p:spPr>
          <a:xfrm>
            <a:off x="892372" y="5179928"/>
            <a:ext cx="984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经过版图规划，布局，时钟树综合和布线最后完成，得到上图的芯片概貌图，拥塞也得到了解决。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E62D907-A9A9-4CB2-A2F2-3AB8C3CE1A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7780"/>
            <a:ext cx="4750285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721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dirty="0"/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63BF285-C397-4E53-A888-85A9118EF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64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19F1CA-41C1-49EA-A725-D57AD8948A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总结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E22BE57-EB92-4734-8BFC-B56A57E9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B20871-0D30-4384-8808-0C96DC19C75F}"/>
              </a:ext>
            </a:extLst>
          </p:cNvPr>
          <p:cNvSpPr txBox="1"/>
          <p:nvPr/>
        </p:nvSpPr>
        <p:spPr>
          <a:xfrm>
            <a:off x="892372" y="1848900"/>
            <a:ext cx="984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通过本次半学期的实践练习，掌握了一种图片压缩算法基本思想，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锻炼了代码编写，虚拟机，</a:t>
            </a:r>
            <a:r>
              <a:rPr lang="en-US" altLang="zh-CN" dirty="0" err="1"/>
              <a:t>linux</a:t>
            </a:r>
            <a:r>
              <a:rPr lang="zh-CN" altLang="en-US" dirty="0"/>
              <a:t>终端操作等能力，收获感很足。</a:t>
            </a:r>
          </a:p>
        </p:txBody>
      </p:sp>
    </p:spTree>
    <p:extLst>
      <p:ext uri="{BB962C8B-B14F-4D97-AF65-F5344CB8AC3E}">
        <p14:creationId xmlns:p14="http://schemas.microsoft.com/office/powerpoint/2010/main" val="406106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19F1CA-41C1-49EA-A725-D57AD8948A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E22BE57-EB92-4734-8BFC-B56A57E9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E1A21B-7A92-41EA-ADF3-E356315A0265}"/>
              </a:ext>
            </a:extLst>
          </p:cNvPr>
          <p:cNvSpPr txBox="1"/>
          <p:nvPr/>
        </p:nvSpPr>
        <p:spPr>
          <a:xfrm>
            <a:off x="453790" y="203182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当前帧：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31248F-3948-4889-B328-82089A32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83" y="2705878"/>
            <a:ext cx="5482237" cy="3109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9626C8-32A7-42B3-805E-2DDB541D9EB1}"/>
              </a:ext>
            </a:extLst>
          </p:cNvPr>
          <p:cNvSpPr txBox="1"/>
          <p:nvPr/>
        </p:nvSpPr>
        <p:spPr>
          <a:xfrm>
            <a:off x="6783055" y="203182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参考帧：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64DC5F-9174-4870-B6B2-BF9A39F93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303" y="2675132"/>
            <a:ext cx="5593041" cy="31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85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542EF4-2CD2-414F-BB8A-5F063B6691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en-US" altLang="zh-CN" sz="3600" b="0" dirty="0"/>
              <a:t>THANK YOU</a:t>
            </a:r>
            <a:r>
              <a:rPr lang="zh-CN" altLang="en-US" sz="3600" b="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940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图片，视频</a:t>
            </a:r>
            <a:r>
              <a:rPr lang="zh-CN" altLang="en-US" b="1" dirty="0"/>
              <a:t>压缩原理介绍：</a:t>
            </a:r>
            <a:endParaRPr lang="en-US" altLang="zh-CN" b="1" dirty="0"/>
          </a:p>
          <a:p>
            <a:endParaRPr lang="zh-CN" altLang="en-US" b="1" dirty="0"/>
          </a:p>
          <a:p>
            <a:pPr marL="457200" lvl="1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时间冗余：视频相邻的两帧之间内容相似，存在运动关系</a:t>
            </a:r>
            <a:br>
              <a:rPr lang="zh-CN" altLang="en-US" sz="1800" dirty="0">
                <a:solidFill>
                  <a:schemeClr val="tx1"/>
                </a:solidFill>
              </a:rPr>
            </a:b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1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图片，视频</a:t>
            </a:r>
            <a:r>
              <a:rPr lang="zh-CN" altLang="en-US" b="1" dirty="0"/>
              <a:t>压缩原理介绍：</a:t>
            </a:r>
            <a:br>
              <a:rPr lang="zh-CN" altLang="en-US" sz="1800" dirty="0">
                <a:solidFill>
                  <a:schemeClr val="tx1"/>
                </a:solidFill>
              </a:rPr>
            </a:br>
            <a:r>
              <a:rPr lang="zh-CN" altLang="en-US" sz="1800" b="0" dirty="0">
                <a:solidFill>
                  <a:schemeClr val="tx1"/>
                </a:solidFill>
              </a:rPr>
              <a:t>空间冗余：视频的某一帧内部的相邻像素存在相似性</a:t>
            </a:r>
            <a:br>
              <a:rPr lang="zh-CN" altLang="en-US" sz="1800" dirty="0">
                <a:solidFill>
                  <a:schemeClr val="tx1"/>
                </a:solidFill>
              </a:rPr>
            </a:b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9FB6FB-1920-4E5D-B4C7-35514D7F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463" y="2425986"/>
            <a:ext cx="7184571" cy="39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图片，视频</a:t>
            </a:r>
            <a:r>
              <a:rPr lang="zh-CN" altLang="en-US" b="1" dirty="0"/>
              <a:t>压缩原理介绍：</a:t>
            </a:r>
          </a:p>
          <a:p>
            <a:pPr marL="457200" lvl="1" indent="0">
              <a:buNone/>
            </a:pPr>
            <a:br>
              <a:rPr lang="zh-CN" altLang="en-US" sz="18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编码冗余：视频中不同数据出现的概率不同</a:t>
            </a:r>
            <a:br>
              <a:rPr lang="zh-CN" altLang="en-US" sz="1800" dirty="0">
                <a:solidFill>
                  <a:schemeClr val="tx1"/>
                </a:solidFill>
              </a:rPr>
            </a:b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159D5C5-D81A-4E8D-8C96-6D3D28F0A5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334278" cy="13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A67692-9422-487F-94F7-5B3F77AAC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13" y="2994026"/>
            <a:ext cx="6070807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图片，视频</a:t>
            </a:r>
            <a:r>
              <a:rPr lang="zh-CN" altLang="en-US" b="1" dirty="0"/>
              <a:t>压缩原理介绍：</a:t>
            </a:r>
          </a:p>
          <a:p>
            <a:pPr marL="457200" lvl="1" indent="0">
              <a:buNone/>
            </a:pPr>
            <a:br>
              <a:rPr lang="zh-CN" altLang="en-US" sz="18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视觉</a:t>
            </a:r>
            <a:r>
              <a:rPr lang="zh-CN" altLang="en-US" sz="1800">
                <a:solidFill>
                  <a:schemeClr val="tx1"/>
                </a:solidFill>
              </a:rPr>
              <a:t>冗余：人的</a:t>
            </a:r>
            <a:r>
              <a:rPr lang="zh-CN" altLang="en-US" sz="1800" dirty="0">
                <a:solidFill>
                  <a:schemeClr val="tx1"/>
                </a:solidFill>
              </a:rPr>
              <a:t>视觉系统对视频中不同的部分敏感度不同（灰度 色彩）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RGB YUV </a:t>
            </a:r>
            <a:r>
              <a:rPr lang="zh-CN" altLang="en-US" sz="1800" dirty="0">
                <a:solidFill>
                  <a:schemeClr val="tx1"/>
                </a:solidFill>
              </a:rPr>
              <a:t>亮度 蓝色色度 红色色度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频率 高频（运动快，变动幅度大）滤波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2B53C38-CA9E-495F-9A16-5CBB2E7AC2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BF74F6-F3CB-4989-9A55-486484C4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" y="3276600"/>
            <a:ext cx="3532354" cy="1987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553AEC-AEDE-45AD-AE74-606E2E5DA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715" y="3276600"/>
            <a:ext cx="3532355" cy="19874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3EF555-ADAD-465B-AD18-4CE67DFF9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85" y="3276599"/>
            <a:ext cx="3532357" cy="19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1" dirty="0"/>
              <a:t>ME</a:t>
            </a:r>
            <a:r>
              <a:rPr lang="zh-CN" altLang="en-US" b="1" dirty="0"/>
              <a:t>算法压缩原理介绍：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记录想要压缩的图相对于关键帧的移动信息，然后将移动信息和关键帧的像素点数据结合进行</a:t>
            </a:r>
            <a:r>
              <a:rPr lang="en-US" altLang="zh-CN" dirty="0"/>
              <a:t>’</a:t>
            </a:r>
            <a:r>
              <a:rPr lang="zh-CN" altLang="en-US" dirty="0"/>
              <a:t>解码</a:t>
            </a:r>
            <a:r>
              <a:rPr lang="en-US" altLang="zh-CN" dirty="0"/>
              <a:t>’</a:t>
            </a:r>
            <a:r>
              <a:rPr lang="zh-CN" altLang="en-US" dirty="0"/>
              <a:t>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压缩率计算：</a:t>
            </a:r>
            <a:endParaRPr lang="en-US" altLang="zh-CN" dirty="0"/>
          </a:p>
          <a:p>
            <a:pPr marL="1371600" lvl="2" indent="-457200">
              <a:buFont typeface="+mj-lt"/>
              <a:buAutoNum type="alphaLcPeriod"/>
            </a:pPr>
            <a:endParaRPr lang="en-US" altLang="zh-CN" dirty="0">
              <a:solidFill>
                <a:schemeClr val="tx1"/>
              </a:solidFill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</a:rPr>
              <a:t>原图片</a:t>
            </a:r>
            <a:r>
              <a:rPr lang="en-US" altLang="zh-CN" dirty="0">
                <a:solidFill>
                  <a:schemeClr val="tx1"/>
                </a:solidFill>
              </a:rPr>
              <a:t>bit</a:t>
            </a:r>
            <a:r>
              <a:rPr lang="zh-CN" altLang="en-US" dirty="0">
                <a:solidFill>
                  <a:schemeClr val="tx1"/>
                </a:solidFill>
              </a:rPr>
              <a:t>数：</a:t>
            </a:r>
            <a:r>
              <a:rPr lang="en-US" altLang="zh-CN" dirty="0">
                <a:solidFill>
                  <a:schemeClr val="tx1"/>
                </a:solidFill>
              </a:rPr>
              <a:t>3840*2160*8bits</a:t>
            </a:r>
          </a:p>
          <a:p>
            <a:pPr marL="1371600" lvl="2" indent="-457200"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</a:rPr>
              <a:t>压缩后</a:t>
            </a:r>
            <a:r>
              <a:rPr lang="en-US" altLang="zh-CN" dirty="0">
                <a:solidFill>
                  <a:schemeClr val="tx1"/>
                </a:solidFill>
              </a:rPr>
              <a:t>bit</a:t>
            </a:r>
            <a:r>
              <a:rPr lang="zh-CN" altLang="en-US" dirty="0">
                <a:solidFill>
                  <a:schemeClr val="tx1"/>
                </a:solidFill>
              </a:rPr>
              <a:t>数：</a:t>
            </a:r>
            <a:r>
              <a:rPr lang="en-US" altLang="zh-CN" dirty="0">
                <a:solidFill>
                  <a:schemeClr val="tx1"/>
                </a:solidFill>
              </a:rPr>
              <a:t>3840*2160/8/8*8bits</a:t>
            </a:r>
          </a:p>
          <a:p>
            <a:pPr marL="1371600" lvl="2" indent="-457200"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</a:rPr>
              <a:t>显然压缩比率为</a:t>
            </a:r>
            <a:r>
              <a:rPr lang="en-US" altLang="zh-CN" dirty="0">
                <a:solidFill>
                  <a:schemeClr val="tx1"/>
                </a:solidFill>
              </a:rPr>
              <a:t>1/64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sz="4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电路框架</a:t>
            </a:r>
            <a:endParaRPr lang="zh-CN" altLang="en-US" dirty="0"/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63BF285-C397-4E53-A888-85A9118EF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73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JTU-2019">
    <a:dk1>
      <a:srgbClr val="000000"/>
    </a:dk1>
    <a:lt1>
      <a:srgbClr val="FFFFFF"/>
    </a:lt1>
    <a:dk2>
      <a:srgbClr val="1B1C21"/>
    </a:dk2>
    <a:lt2>
      <a:srgbClr val="DBDBDB"/>
    </a:lt2>
    <a:accent1>
      <a:srgbClr val="C8161E"/>
    </a:accent1>
    <a:accent2>
      <a:srgbClr val="44546A"/>
    </a:accent2>
    <a:accent3>
      <a:srgbClr val="1F4D78"/>
    </a:accent3>
    <a:accent4>
      <a:srgbClr val="ED7D31"/>
    </a:accent4>
    <a:accent5>
      <a:srgbClr val="FFC000"/>
    </a:accent5>
    <a:accent6>
      <a:srgbClr val="A5A5A5"/>
    </a:accent6>
    <a:hlink>
      <a:srgbClr val="196E7D"/>
    </a:hlink>
    <a:folHlink>
      <a:srgbClr val="BEBEB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7925</TotalTime>
  <Words>891</Words>
  <Application>Microsoft Office PowerPoint</Application>
  <PresentationFormat>宽屏</PresentationFormat>
  <Paragraphs>205</Paragraphs>
  <Slides>34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微软雅黑</vt:lpstr>
      <vt:lpstr>Arial</vt:lpstr>
      <vt:lpstr>Calibri</vt:lpstr>
      <vt:lpstr>Wingdings</vt:lpstr>
      <vt:lpstr>赤霞朱主题​​</vt:lpstr>
      <vt:lpstr>运动估计电路设计第九组</vt:lpstr>
      <vt:lpstr>PowerPoint 演示文稿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电路框架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性能分析</vt:lpstr>
      <vt:lpstr>PowerPoint 演示文稿</vt:lpstr>
      <vt:lpstr>PowerPoint 演示文稿</vt:lpstr>
      <vt:lpstr>PowerPoint 演示文稿</vt:lpstr>
      <vt:lpstr>PowerPoint 演示文稿</vt:lpstr>
      <vt:lpstr>逻辑综合</vt:lpstr>
      <vt:lpstr>PowerPoint 演示文稿</vt:lpstr>
      <vt:lpstr>PowerPoint 演示文稿</vt:lpstr>
      <vt:lpstr>PowerPoint 演示文稿</vt:lpstr>
      <vt:lpstr>PowerPoint 演示文稿</vt:lpstr>
      <vt:lpstr>物理综合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吴非</cp:lastModifiedBy>
  <cp:revision>350</cp:revision>
  <dcterms:created xsi:type="dcterms:W3CDTF">2019-01-23T14:14:04Z</dcterms:created>
  <dcterms:modified xsi:type="dcterms:W3CDTF">2022-05-01T16:27:48Z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